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60" r:id="rId4"/>
    <p:sldId id="274" r:id="rId5"/>
    <p:sldId id="261" r:id="rId6"/>
    <p:sldId id="262" r:id="rId7"/>
    <p:sldId id="263" r:id="rId8"/>
    <p:sldId id="273" r:id="rId9"/>
    <p:sldId id="264" r:id="rId10"/>
    <p:sldId id="265" r:id="rId11"/>
    <p:sldId id="266" r:id="rId12"/>
    <p:sldId id="267" r:id="rId13"/>
    <p:sldId id="268" r:id="rId14"/>
    <p:sldId id="269" r:id="rId15"/>
    <p:sldId id="270" r:id="rId16"/>
    <p:sldId id="271" r:id="rId17"/>
    <p:sldId id="259" r:id="rId18"/>
    <p:sldId id="272"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044" autoAdjust="0"/>
    <p:restoredTop sz="94660"/>
  </p:normalViewPr>
  <p:slideViewPr>
    <p:cSldViewPr snapToGrid="0">
      <p:cViewPr varScale="1">
        <p:scale>
          <a:sx n="72" d="100"/>
          <a:sy n="72" d="100"/>
        </p:scale>
        <p:origin x="492" y="7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pPr/>
              <a:t>4/10/2018</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6D22F896-40B5-4ADD-8801-0D06FADFA095}" type="slidenum">
              <a:rPr lang="en-US" dirty="0"/>
              <a:pPr/>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pPr/>
              <a:t>4/10/2018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pPr/>
              <a:t>‹#›</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pPr/>
              <a:t>4/10/2018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pPr/>
              <a:t>‹#›</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pPr/>
              <a:t>4/10/2018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pPr/>
              <a:t>‹#›</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pPr/>
              <a:t>4/10/2018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pPr/>
              <a:t>‹#›</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pPr/>
              <a:t>4/10/2018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pPr/>
              <a:t>4/10/2018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pPr/>
              <a:t>‹#›</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pPr/>
              <a:t>4/10/2018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pPr/>
              <a:t>‹#›</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pPr/>
              <a:t>4/10/2018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pPr/>
              <a:t>4/10/2018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48A87A34-81AB-432B-8DAE-1953F412C126}" type="datetimeFigureOut">
              <a:rPr lang="en-US" dirty="0"/>
              <a:pPr/>
              <a:t>4/10/2018</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48A87A34-81AB-432B-8DAE-1953F412C126}" type="datetimeFigureOut">
              <a:rPr lang="en-US" dirty="0"/>
              <a:pPr/>
              <a:t>4/10/2018</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6D22F896-40B5-4ADD-8801-0D06FADFA095}" type="slidenum">
              <a:rPr lang="en-US" dirty="0"/>
              <a:pPr/>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www.youtube.com/watch?v=MR_-tRnfFgs&amp;t=52s" TargetMode="External"/><Relationship Id="rId7" Type="http://schemas.openxmlformats.org/officeDocument/2006/relationships/hyperlink" Target="https://iot-analytics.com/10-internet-of-things-applications/" TargetMode="External"/><Relationship Id="rId2" Type="http://schemas.openxmlformats.org/officeDocument/2006/relationships/hyperlink" Target="https://www.youtube.com/watch?v=RmuEurPH9M4" TargetMode="External"/><Relationship Id="rId1" Type="http://schemas.openxmlformats.org/officeDocument/2006/relationships/slideLayout" Target="../slideLayouts/slideLayout2.xml"/><Relationship Id="rId6" Type="http://schemas.openxmlformats.org/officeDocument/2006/relationships/hyperlink" Target="https://youtu.be/GIfWNtMfYvk" TargetMode="External"/><Relationship Id="rId5" Type="http://schemas.openxmlformats.org/officeDocument/2006/relationships/hyperlink" Target="https://www.engineersgarage.com/Articles/Internet-of-Things-Architecture" TargetMode="External"/><Relationship Id="rId4" Type="http://schemas.openxmlformats.org/officeDocument/2006/relationships/hyperlink" Target="https://www.coursera.org/learn/iot-cyber-security" TargetMode="Externa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7055D1-7B0F-4222-A597-7BB5C69ECDD8}"/>
              </a:ext>
            </a:extLst>
          </p:cNvPr>
          <p:cNvSpPr>
            <a:spLocks noGrp="1"/>
          </p:cNvSpPr>
          <p:nvPr>
            <p:ph type="ctrTitle"/>
          </p:nvPr>
        </p:nvSpPr>
        <p:spPr>
          <a:xfrm>
            <a:off x="2417779" y="802298"/>
            <a:ext cx="8637073" cy="2541431"/>
          </a:xfrm>
        </p:spPr>
        <p:txBody>
          <a:bodyPr/>
          <a:lstStyle/>
          <a:p>
            <a:r>
              <a:rPr lang="en-IN" cap="none" dirty="0"/>
              <a:t>Internet of Things</a:t>
            </a:r>
          </a:p>
        </p:txBody>
      </p:sp>
      <p:sp>
        <p:nvSpPr>
          <p:cNvPr id="3" name="Subtitle 2">
            <a:extLst>
              <a:ext uri="{FF2B5EF4-FFF2-40B4-BE49-F238E27FC236}">
                <a16:creationId xmlns:a16="http://schemas.microsoft.com/office/drawing/2014/main" id="{86901C81-DE59-4605-8CB2-B841696DE099}"/>
              </a:ext>
            </a:extLst>
          </p:cNvPr>
          <p:cNvSpPr>
            <a:spLocks noGrp="1"/>
          </p:cNvSpPr>
          <p:nvPr>
            <p:ph type="subTitle" idx="1"/>
          </p:nvPr>
        </p:nvSpPr>
        <p:spPr>
          <a:xfrm>
            <a:off x="1722783" y="3531204"/>
            <a:ext cx="9332069" cy="2259996"/>
          </a:xfrm>
        </p:spPr>
        <p:txBody>
          <a:bodyPr>
            <a:normAutofit/>
          </a:bodyPr>
          <a:lstStyle/>
          <a:p>
            <a:pPr algn="r"/>
            <a:r>
              <a:rPr lang="en-IN" u="sng" cap="none" dirty="0"/>
              <a:t>Mentored By :</a:t>
            </a:r>
          </a:p>
          <a:p>
            <a:pPr algn="r"/>
            <a:r>
              <a:rPr lang="en-IN" cap="none" dirty="0" err="1"/>
              <a:t>Prof.</a:t>
            </a:r>
            <a:r>
              <a:rPr lang="en-IN" cap="none" dirty="0"/>
              <a:t> Poonam Saini</a:t>
            </a:r>
            <a:endParaRPr lang="en-IN" u="sng" cap="none" dirty="0"/>
          </a:p>
          <a:p>
            <a:pPr algn="r"/>
            <a:r>
              <a:rPr lang="en-IN" u="sng" cap="none" dirty="0"/>
              <a:t>Presented BY:</a:t>
            </a:r>
          </a:p>
          <a:p>
            <a:pPr algn="r"/>
            <a:r>
              <a:rPr lang="en-IN" cap="none" dirty="0" err="1"/>
              <a:t>Aanshi</a:t>
            </a:r>
            <a:r>
              <a:rPr lang="en-IN" cap="none" dirty="0"/>
              <a:t> Bansal</a:t>
            </a:r>
          </a:p>
        </p:txBody>
      </p:sp>
    </p:spTree>
    <p:extLst>
      <p:ext uri="{BB962C8B-B14F-4D97-AF65-F5344CB8AC3E}">
        <p14:creationId xmlns:p14="http://schemas.microsoft.com/office/powerpoint/2010/main" val="2819689152"/>
      </p:ext>
    </p:extLst>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F671E6-A714-4E1F-9B1E-74E854CDCF3E}"/>
              </a:ext>
            </a:extLst>
          </p:cNvPr>
          <p:cNvSpPr>
            <a:spLocks noGrp="1"/>
          </p:cNvSpPr>
          <p:nvPr>
            <p:ph type="title"/>
          </p:nvPr>
        </p:nvSpPr>
        <p:spPr/>
        <p:txBody>
          <a:bodyPr>
            <a:normAutofit fontScale="90000"/>
          </a:bodyPr>
          <a:lstStyle/>
          <a:p>
            <a:r>
              <a:rPr lang="en-IN" sz="4900" cap="none" dirty="0"/>
              <a:t>3) Cloud or Server</a:t>
            </a:r>
            <a:br>
              <a:rPr lang="en-IN" dirty="0"/>
            </a:br>
            <a:endParaRPr lang="en-IN" dirty="0"/>
          </a:p>
        </p:txBody>
      </p:sp>
      <p:sp>
        <p:nvSpPr>
          <p:cNvPr id="3" name="Content Placeholder 2">
            <a:extLst>
              <a:ext uri="{FF2B5EF4-FFF2-40B4-BE49-F238E27FC236}">
                <a16:creationId xmlns:a16="http://schemas.microsoft.com/office/drawing/2014/main" id="{F6688FD9-29C7-49AE-8B8F-35F017646BA0}"/>
              </a:ext>
            </a:extLst>
          </p:cNvPr>
          <p:cNvSpPr>
            <a:spLocks noGrp="1"/>
          </p:cNvSpPr>
          <p:nvPr>
            <p:ph idx="1"/>
          </p:nvPr>
        </p:nvSpPr>
        <p:spPr>
          <a:xfrm>
            <a:off x="450575" y="1961322"/>
            <a:ext cx="11330608" cy="3882887"/>
          </a:xfrm>
        </p:spPr>
        <p:txBody>
          <a:bodyPr/>
          <a:lstStyle/>
          <a:p>
            <a:pPr algn="just"/>
            <a:r>
              <a:rPr lang="en-IN" sz="2400" dirty="0"/>
              <a:t>The cloud or server is the edge of the IOT system.</a:t>
            </a:r>
          </a:p>
          <a:p>
            <a:pPr algn="just"/>
            <a:r>
              <a:rPr lang="en-IN" sz="2400" dirty="0"/>
              <a:t> It is responsible for managing the connected devices and networks, manage device to device communications</a:t>
            </a:r>
          </a:p>
          <a:p>
            <a:pPr algn="just"/>
            <a:r>
              <a:rPr lang="en-IN" sz="2400" dirty="0"/>
              <a:t>Implement IOT applications by operating and synchronizing different IOT devices and communication between them. </a:t>
            </a:r>
          </a:p>
          <a:p>
            <a:pPr algn="just"/>
            <a:r>
              <a:rPr lang="en-IN" sz="2400" dirty="0"/>
              <a:t>The cloud may also communicate with other private and public cloud services to enable an IOT application.  </a:t>
            </a:r>
          </a:p>
          <a:p>
            <a:pPr marL="0" indent="0">
              <a:buNone/>
            </a:pPr>
            <a:endParaRPr lang="en-IN" dirty="0"/>
          </a:p>
        </p:txBody>
      </p:sp>
    </p:spTree>
    <p:extLst>
      <p:ext uri="{BB962C8B-B14F-4D97-AF65-F5344CB8AC3E}">
        <p14:creationId xmlns:p14="http://schemas.microsoft.com/office/powerpoint/2010/main" val="2792624299"/>
      </p:ext>
    </p:extLst>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6CF833-40F8-4E1F-BB85-61B8AD303FAF}"/>
              </a:ext>
            </a:extLst>
          </p:cNvPr>
          <p:cNvSpPr>
            <a:spLocks noGrp="1"/>
          </p:cNvSpPr>
          <p:nvPr>
            <p:ph type="title"/>
          </p:nvPr>
        </p:nvSpPr>
        <p:spPr/>
        <p:txBody>
          <a:bodyPr/>
          <a:lstStyle/>
          <a:p>
            <a:r>
              <a:rPr lang="en-IN" sz="4400" cap="none" dirty="0"/>
              <a:t>4) IoT Application</a:t>
            </a:r>
            <a:r>
              <a:rPr lang="en-IN" dirty="0"/>
              <a:t> </a:t>
            </a:r>
          </a:p>
        </p:txBody>
      </p:sp>
      <p:sp>
        <p:nvSpPr>
          <p:cNvPr id="3" name="Content Placeholder 2">
            <a:extLst>
              <a:ext uri="{FF2B5EF4-FFF2-40B4-BE49-F238E27FC236}">
                <a16:creationId xmlns:a16="http://schemas.microsoft.com/office/drawing/2014/main" id="{7979C58F-0E8C-4135-8381-7079EE3C6F1E}"/>
              </a:ext>
            </a:extLst>
          </p:cNvPr>
          <p:cNvSpPr>
            <a:spLocks noGrp="1"/>
          </p:cNvSpPr>
          <p:nvPr>
            <p:ph idx="1"/>
          </p:nvPr>
        </p:nvSpPr>
        <p:spPr>
          <a:xfrm>
            <a:off x="278296" y="1974574"/>
            <a:ext cx="11436625" cy="3882887"/>
          </a:xfrm>
        </p:spPr>
        <p:txBody>
          <a:bodyPr>
            <a:normAutofit/>
          </a:bodyPr>
          <a:lstStyle/>
          <a:p>
            <a:pPr algn="just"/>
            <a:r>
              <a:rPr lang="en-IN" sz="2400" dirty="0"/>
              <a:t>The processing, mining and analysis of the data at the cloud is done by the IOT application. </a:t>
            </a:r>
          </a:p>
          <a:p>
            <a:pPr algn="just"/>
            <a:r>
              <a:rPr lang="en-IN" sz="2400" dirty="0"/>
              <a:t>The IOT application is the piece of software at the cloud server which extracts data, manipulate it to derive useful insights and manage to securely push insights to the target IOT devices. </a:t>
            </a:r>
          </a:p>
          <a:p>
            <a:pPr algn="just"/>
            <a:r>
              <a:rPr lang="en-IN" sz="2400" dirty="0"/>
              <a:t>For example, an IOT application designed for home automation might process data from sensors and send commands from the cloud to operate home appliances. </a:t>
            </a:r>
          </a:p>
        </p:txBody>
      </p:sp>
    </p:spTree>
    <p:extLst>
      <p:ext uri="{BB962C8B-B14F-4D97-AF65-F5344CB8AC3E}">
        <p14:creationId xmlns:p14="http://schemas.microsoft.com/office/powerpoint/2010/main" val="3665221121"/>
      </p:ext>
    </p:extLst>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DDE5CDF-1512-4CDA-B956-23D223F8DE44}"/>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2" name="Picture 11">
            <a:extLst>
              <a:ext uri="{FF2B5EF4-FFF2-40B4-BE49-F238E27FC236}">
                <a16:creationId xmlns:a16="http://schemas.microsoft.com/office/drawing/2014/main" id="{B029D7D8-5A6B-4C76-94C8-15798C6C5ADB}"/>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4" name="Straight Connector 13">
            <a:extLst>
              <a:ext uri="{FF2B5EF4-FFF2-40B4-BE49-F238E27FC236}">
                <a16:creationId xmlns:a16="http://schemas.microsoft.com/office/drawing/2014/main" id="{A5C9319C-E20D-4884-952F-60B6A58C3E34}"/>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 useBgFill="1">
        <p:nvSpPr>
          <p:cNvPr id="16" name="Rectangle 15">
            <a:extLst>
              <a:ext uri="{FF2B5EF4-FFF2-40B4-BE49-F238E27FC236}">
                <a16:creationId xmlns:a16="http://schemas.microsoft.com/office/drawing/2014/main" id="{62C9703D-C8F9-44AD-A7C0-C2F3871F8C1B}"/>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160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3">
            <a:extLst>
              <a:ext uri="{FF2B5EF4-FFF2-40B4-BE49-F238E27FC236}">
                <a16:creationId xmlns:a16="http://schemas.microsoft.com/office/drawing/2014/main" id="{9F013896-4695-45ED-911C-570457162CB3}"/>
              </a:ext>
            </a:extLst>
          </p:cNvPr>
          <p:cNvPicPr>
            <a:picLocks noGrp="1" noChangeAspect="1"/>
          </p:cNvPicPr>
          <p:nvPr>
            <p:ph idx="1"/>
          </p:nvPr>
        </p:nvPicPr>
        <p:blipFill>
          <a:blip r:embed="rId3"/>
          <a:stretch>
            <a:fillRect/>
          </a:stretch>
        </p:blipFill>
        <p:spPr>
          <a:xfrm>
            <a:off x="0" y="11437"/>
            <a:ext cx="12138043" cy="6857993"/>
          </a:xfrm>
          <a:prstGeom prst="rect">
            <a:avLst/>
          </a:prstGeom>
        </p:spPr>
      </p:pic>
      <p:sp>
        <p:nvSpPr>
          <p:cNvPr id="3" name="TextBox 2">
            <a:extLst>
              <a:ext uri="{FF2B5EF4-FFF2-40B4-BE49-F238E27FC236}">
                <a16:creationId xmlns:a16="http://schemas.microsoft.com/office/drawing/2014/main" id="{FE003533-37C5-465D-A048-A75D9D806E9A}"/>
              </a:ext>
            </a:extLst>
          </p:cNvPr>
          <p:cNvSpPr txBox="1"/>
          <p:nvPr/>
        </p:nvSpPr>
        <p:spPr>
          <a:xfrm>
            <a:off x="2387382" y="5943134"/>
            <a:ext cx="5537418" cy="646331"/>
          </a:xfrm>
          <a:prstGeom prst="rect">
            <a:avLst/>
          </a:prstGeom>
          <a:noFill/>
          <a:ln>
            <a:solidFill>
              <a:schemeClr val="tx1"/>
            </a:solidFill>
          </a:ln>
        </p:spPr>
        <p:txBody>
          <a:bodyPr wrap="square" rtlCol="0">
            <a:spAutoFit/>
          </a:bodyPr>
          <a:lstStyle/>
          <a:p>
            <a:r>
              <a:rPr lang="en-IN" dirty="0"/>
              <a:t>Source :</a:t>
            </a:r>
          </a:p>
          <a:p>
            <a:r>
              <a:rPr lang="en-IN" dirty="0"/>
              <a:t>https://www.youtube.com/watch?v=MR_-tRnfFgs&amp;t=52s</a:t>
            </a:r>
          </a:p>
        </p:txBody>
      </p:sp>
    </p:spTree>
    <p:extLst>
      <p:ext uri="{BB962C8B-B14F-4D97-AF65-F5344CB8AC3E}">
        <p14:creationId xmlns:p14="http://schemas.microsoft.com/office/powerpoint/2010/main" val="4046133148"/>
      </p:ext>
    </p:extLst>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8F10AD-CE07-4899-A822-96183B392C74}"/>
              </a:ext>
            </a:extLst>
          </p:cNvPr>
          <p:cNvSpPr>
            <a:spLocks noGrp="1"/>
          </p:cNvSpPr>
          <p:nvPr>
            <p:ph type="title"/>
          </p:nvPr>
        </p:nvSpPr>
        <p:spPr/>
        <p:txBody>
          <a:bodyPr>
            <a:normAutofit/>
          </a:bodyPr>
          <a:lstStyle/>
          <a:p>
            <a:pPr algn="ctr"/>
            <a:r>
              <a:rPr lang="en-IN" sz="4400" cap="none" dirty="0"/>
              <a:t>Why IoT ? </a:t>
            </a:r>
          </a:p>
        </p:txBody>
      </p:sp>
      <p:sp>
        <p:nvSpPr>
          <p:cNvPr id="3" name="Content Placeholder 2">
            <a:extLst>
              <a:ext uri="{FF2B5EF4-FFF2-40B4-BE49-F238E27FC236}">
                <a16:creationId xmlns:a16="http://schemas.microsoft.com/office/drawing/2014/main" id="{F22940DD-85A5-4931-9759-B5365ECA689A}"/>
              </a:ext>
            </a:extLst>
          </p:cNvPr>
          <p:cNvSpPr>
            <a:spLocks noGrp="1"/>
          </p:cNvSpPr>
          <p:nvPr>
            <p:ph idx="1"/>
          </p:nvPr>
        </p:nvSpPr>
        <p:spPr>
          <a:xfrm>
            <a:off x="801858" y="2015732"/>
            <a:ext cx="10252997" cy="4037749"/>
          </a:xfrm>
        </p:spPr>
        <p:txBody>
          <a:bodyPr>
            <a:normAutofit/>
          </a:bodyPr>
          <a:lstStyle/>
          <a:p>
            <a:pPr algn="just"/>
            <a:r>
              <a:rPr lang="en-IN" sz="2400" dirty="0"/>
              <a:t>Objects will be able to speak to each other and do work for us, look after us. </a:t>
            </a:r>
          </a:p>
          <a:p>
            <a:pPr algn="just"/>
            <a:r>
              <a:rPr lang="en-IN" sz="2400" dirty="0"/>
              <a:t>Intelligent objects will improve our interaction with the environment</a:t>
            </a:r>
          </a:p>
          <a:p>
            <a:pPr algn="just"/>
            <a:r>
              <a:rPr lang="en-IN" sz="2400" dirty="0"/>
              <a:t>Since they are intelligent, they will do work on our behave,  saving us from doing boring tasks</a:t>
            </a:r>
          </a:p>
          <a:p>
            <a:pPr algn="just"/>
            <a:r>
              <a:rPr lang="en-IN" sz="2400" dirty="0"/>
              <a:t>So we can concentrate on what we enjoy </a:t>
            </a:r>
          </a:p>
          <a:p>
            <a:pPr algn="just"/>
            <a:r>
              <a:rPr lang="en-IN" sz="2400" dirty="0"/>
              <a:t>Meanwhile objects collect data and take care of us</a:t>
            </a:r>
          </a:p>
          <a:p>
            <a:pPr algn="just"/>
            <a:r>
              <a:rPr lang="en-IN" sz="2400" dirty="0"/>
              <a:t>Saves money, do shopping and save us from waiting in big lines</a:t>
            </a:r>
          </a:p>
        </p:txBody>
      </p:sp>
    </p:spTree>
    <p:extLst>
      <p:ext uri="{BB962C8B-B14F-4D97-AF65-F5344CB8AC3E}">
        <p14:creationId xmlns:p14="http://schemas.microsoft.com/office/powerpoint/2010/main" val="3062597832"/>
      </p:ext>
    </p:extLst>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EECEC0-0105-4ADD-AB6B-687EF2D30612}"/>
              </a:ext>
            </a:extLst>
          </p:cNvPr>
          <p:cNvSpPr>
            <a:spLocks noGrp="1"/>
          </p:cNvSpPr>
          <p:nvPr>
            <p:ph type="title"/>
          </p:nvPr>
        </p:nvSpPr>
        <p:spPr>
          <a:xfrm>
            <a:off x="185530" y="1"/>
            <a:ext cx="12006469" cy="715616"/>
          </a:xfrm>
        </p:spPr>
        <p:txBody>
          <a:bodyPr/>
          <a:lstStyle/>
          <a:p>
            <a:pPr algn="ctr"/>
            <a:r>
              <a:rPr lang="en-IN" cap="none" dirty="0"/>
              <a:t>Applications of IoT</a:t>
            </a:r>
          </a:p>
        </p:txBody>
      </p:sp>
      <p:pic>
        <p:nvPicPr>
          <p:cNvPr id="5" name="Content Placeholder 4">
            <a:extLst>
              <a:ext uri="{FF2B5EF4-FFF2-40B4-BE49-F238E27FC236}">
                <a16:creationId xmlns:a16="http://schemas.microsoft.com/office/drawing/2014/main" id="{A67A35DF-A207-45E5-8639-EA4153C3825A}"/>
              </a:ext>
            </a:extLst>
          </p:cNvPr>
          <p:cNvPicPr>
            <a:picLocks noGrp="1" noChangeAspect="1"/>
          </p:cNvPicPr>
          <p:nvPr>
            <p:ph idx="1"/>
          </p:nvPr>
        </p:nvPicPr>
        <p:blipFill>
          <a:blip r:embed="rId2"/>
          <a:stretch>
            <a:fillRect/>
          </a:stretch>
        </p:blipFill>
        <p:spPr>
          <a:xfrm>
            <a:off x="783777" y="629688"/>
            <a:ext cx="9988342" cy="6148588"/>
          </a:xfrm>
        </p:spPr>
      </p:pic>
      <p:sp>
        <p:nvSpPr>
          <p:cNvPr id="6" name="TextBox 5">
            <a:extLst>
              <a:ext uri="{FF2B5EF4-FFF2-40B4-BE49-F238E27FC236}">
                <a16:creationId xmlns:a16="http://schemas.microsoft.com/office/drawing/2014/main" id="{5A1E6F41-9015-469C-958F-319D54EE13B9}"/>
              </a:ext>
            </a:extLst>
          </p:cNvPr>
          <p:cNvSpPr txBox="1"/>
          <p:nvPr/>
        </p:nvSpPr>
        <p:spPr>
          <a:xfrm>
            <a:off x="10932094" y="3429000"/>
            <a:ext cx="1099930" cy="2585323"/>
          </a:xfrm>
          <a:prstGeom prst="rect">
            <a:avLst/>
          </a:prstGeom>
          <a:noFill/>
          <a:ln>
            <a:solidFill>
              <a:schemeClr val="tx1"/>
            </a:solidFill>
          </a:ln>
        </p:spPr>
        <p:txBody>
          <a:bodyPr wrap="square" rtlCol="0">
            <a:spAutoFit/>
          </a:bodyPr>
          <a:lstStyle/>
          <a:p>
            <a:r>
              <a:rPr lang="en-IN" dirty="0"/>
              <a:t>Source :</a:t>
            </a:r>
          </a:p>
          <a:p>
            <a:r>
              <a:rPr lang="en-IN" dirty="0"/>
              <a:t>https://iot-analytics.com/10-internet-of-things-applications/</a:t>
            </a:r>
          </a:p>
        </p:txBody>
      </p:sp>
    </p:spTree>
    <p:extLst>
      <p:ext uri="{BB962C8B-B14F-4D97-AF65-F5344CB8AC3E}">
        <p14:creationId xmlns:p14="http://schemas.microsoft.com/office/powerpoint/2010/main" val="1644244859"/>
      </p:ext>
    </p:extLst>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14" name="Rectangle 8">
            <a:extLst>
              <a:ext uri="{FF2B5EF4-FFF2-40B4-BE49-F238E27FC236}">
                <a16:creationId xmlns:a16="http://schemas.microsoft.com/office/drawing/2014/main" id="{35C3D674-3D59-4E93-80CA-0C0A9095E816}"/>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F2A81E1-BCBE-426B-8C09-33274E69409D}"/>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pic>
        <p:nvPicPr>
          <p:cNvPr id="13" name="Picture 12">
            <a:extLst>
              <a:ext uri="{FF2B5EF4-FFF2-40B4-BE49-F238E27FC236}">
                <a16:creationId xmlns:a16="http://schemas.microsoft.com/office/drawing/2014/main" id="{39D1DDD4-5BB3-45BA-B9B3-06B62299AD79}"/>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5" name="Straight Connector 14">
            <a:extLst>
              <a:ext uri="{FF2B5EF4-FFF2-40B4-BE49-F238E27FC236}">
                <a16:creationId xmlns:a16="http://schemas.microsoft.com/office/drawing/2014/main" id="{A24DAE64-2302-42EA-8239-F2F0775CA5AD}"/>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C884B8F8-FDC9-498B-9960-5D7260AFCB03}"/>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4177373"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4" name="Picture 3">
            <a:extLst>
              <a:ext uri="{FF2B5EF4-FFF2-40B4-BE49-F238E27FC236}">
                <a16:creationId xmlns:a16="http://schemas.microsoft.com/office/drawing/2014/main" id="{30ADE8DD-23AA-4E1C-984E-BB61528D6E26}"/>
              </a:ext>
            </a:extLst>
          </p:cNvPr>
          <p:cNvPicPr>
            <a:picLocks noChangeAspect="1"/>
          </p:cNvPicPr>
          <p:nvPr/>
        </p:nvPicPr>
        <p:blipFill>
          <a:blip r:embed="rId3"/>
          <a:stretch>
            <a:fillRect/>
          </a:stretch>
        </p:blipFill>
        <p:spPr>
          <a:xfrm>
            <a:off x="6680204" y="1176347"/>
            <a:ext cx="4960442" cy="275304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2" name="Title 1">
            <a:extLst>
              <a:ext uri="{FF2B5EF4-FFF2-40B4-BE49-F238E27FC236}">
                <a16:creationId xmlns:a16="http://schemas.microsoft.com/office/drawing/2014/main" id="{0DFEC00E-5789-4F09-94FE-B687E053EAE1}"/>
              </a:ext>
            </a:extLst>
          </p:cNvPr>
          <p:cNvSpPr>
            <a:spLocks noGrp="1"/>
          </p:cNvSpPr>
          <p:nvPr>
            <p:ph type="title"/>
          </p:nvPr>
        </p:nvSpPr>
        <p:spPr>
          <a:xfrm>
            <a:off x="1451580" y="804520"/>
            <a:ext cx="4176511" cy="1049235"/>
          </a:xfrm>
        </p:spPr>
        <p:txBody>
          <a:bodyPr>
            <a:normAutofit/>
          </a:bodyPr>
          <a:lstStyle/>
          <a:p>
            <a:r>
              <a:rPr lang="en-IN" sz="4400" cap="none" dirty="0"/>
              <a:t>Future of IoT</a:t>
            </a:r>
          </a:p>
        </p:txBody>
      </p:sp>
      <p:sp>
        <p:nvSpPr>
          <p:cNvPr id="3" name="Content Placeholder 2">
            <a:extLst>
              <a:ext uri="{FF2B5EF4-FFF2-40B4-BE49-F238E27FC236}">
                <a16:creationId xmlns:a16="http://schemas.microsoft.com/office/drawing/2014/main" id="{7FB0B073-B689-4322-8F7A-14E4F799006C}"/>
              </a:ext>
            </a:extLst>
          </p:cNvPr>
          <p:cNvSpPr>
            <a:spLocks noGrp="1"/>
          </p:cNvSpPr>
          <p:nvPr>
            <p:ph idx="1"/>
          </p:nvPr>
        </p:nvSpPr>
        <p:spPr>
          <a:xfrm>
            <a:off x="379828" y="2015732"/>
            <a:ext cx="6146891" cy="3695705"/>
          </a:xfrm>
        </p:spPr>
        <p:txBody>
          <a:bodyPr>
            <a:noAutofit/>
          </a:bodyPr>
          <a:lstStyle/>
          <a:p>
            <a:pPr>
              <a:lnSpc>
                <a:spcPct val="110000"/>
              </a:lnSpc>
            </a:pPr>
            <a:r>
              <a:rPr lang="en-IN" dirty="0"/>
              <a:t>By 2020 approx. 50 billion products will be connected to the internet that will be 6 times more equipment than that of the world’s would be population.</a:t>
            </a:r>
          </a:p>
          <a:p>
            <a:pPr>
              <a:lnSpc>
                <a:spcPct val="110000"/>
              </a:lnSpc>
            </a:pPr>
            <a:r>
              <a:rPr lang="en-IN" dirty="0"/>
              <a:t> Very soon all the electronic devices produced will be IoT enabled. They will come with sensors and actuators. They will make our life more convenient and efficient.</a:t>
            </a:r>
          </a:p>
          <a:p>
            <a:pPr>
              <a:lnSpc>
                <a:spcPct val="110000"/>
              </a:lnSpc>
            </a:pPr>
            <a:r>
              <a:rPr lang="en-IN" dirty="0"/>
              <a:t> Development scenario will completely depend on our needs, the creativity of the developer.</a:t>
            </a:r>
          </a:p>
          <a:p>
            <a:pPr>
              <a:lnSpc>
                <a:spcPct val="110000"/>
              </a:lnSpc>
            </a:pPr>
            <a:r>
              <a:rPr lang="en-IN" dirty="0"/>
              <a:t>IoT is going to be big, very big and very soon hopefully not taking all the controls and steer the human race.</a:t>
            </a:r>
          </a:p>
        </p:txBody>
      </p:sp>
      <p:sp>
        <p:nvSpPr>
          <p:cNvPr id="5" name="TextBox 4">
            <a:extLst>
              <a:ext uri="{FF2B5EF4-FFF2-40B4-BE49-F238E27FC236}">
                <a16:creationId xmlns:a16="http://schemas.microsoft.com/office/drawing/2014/main" id="{1F8EA036-D955-4BDB-A2EE-6024863EBD5E}"/>
              </a:ext>
            </a:extLst>
          </p:cNvPr>
          <p:cNvSpPr txBox="1"/>
          <p:nvPr/>
        </p:nvSpPr>
        <p:spPr>
          <a:xfrm>
            <a:off x="6997148" y="4452730"/>
            <a:ext cx="4333461" cy="923330"/>
          </a:xfrm>
          <a:prstGeom prst="rect">
            <a:avLst/>
          </a:prstGeom>
          <a:noFill/>
          <a:ln>
            <a:solidFill>
              <a:schemeClr val="tx1"/>
            </a:solidFill>
          </a:ln>
        </p:spPr>
        <p:txBody>
          <a:bodyPr wrap="square" rtlCol="0">
            <a:spAutoFit/>
          </a:bodyPr>
          <a:lstStyle/>
          <a:p>
            <a:r>
              <a:rPr lang="en-IN" dirty="0"/>
              <a:t>Source : https://www.youtube.com/watch?v=MR_-tRnfFgs&amp;t=52s</a:t>
            </a:r>
          </a:p>
        </p:txBody>
      </p:sp>
    </p:spTree>
    <p:extLst>
      <p:ext uri="{BB962C8B-B14F-4D97-AF65-F5344CB8AC3E}">
        <p14:creationId xmlns:p14="http://schemas.microsoft.com/office/powerpoint/2010/main" val="1935543958"/>
      </p:ext>
    </p:extLst>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E9F754-83DD-4D30-9F50-FF810D365745}"/>
              </a:ext>
            </a:extLst>
          </p:cNvPr>
          <p:cNvSpPr>
            <a:spLocks noGrp="1"/>
          </p:cNvSpPr>
          <p:nvPr>
            <p:ph type="title"/>
          </p:nvPr>
        </p:nvSpPr>
        <p:spPr/>
        <p:txBody>
          <a:bodyPr>
            <a:normAutofit/>
          </a:bodyPr>
          <a:lstStyle/>
          <a:p>
            <a:pPr algn="ctr"/>
            <a:r>
              <a:rPr lang="en-IN" sz="4400" cap="none" dirty="0"/>
              <a:t>Barriers to IoT Applications</a:t>
            </a:r>
          </a:p>
        </p:txBody>
      </p:sp>
      <p:sp>
        <p:nvSpPr>
          <p:cNvPr id="3" name="Content Placeholder 2">
            <a:extLst>
              <a:ext uri="{FF2B5EF4-FFF2-40B4-BE49-F238E27FC236}">
                <a16:creationId xmlns:a16="http://schemas.microsoft.com/office/drawing/2014/main" id="{1F26770B-A1FA-4F97-A4FC-DBC2AD585467}"/>
              </a:ext>
            </a:extLst>
          </p:cNvPr>
          <p:cNvSpPr>
            <a:spLocks noGrp="1"/>
          </p:cNvSpPr>
          <p:nvPr>
            <p:ph idx="1"/>
          </p:nvPr>
        </p:nvSpPr>
        <p:spPr/>
        <p:txBody>
          <a:bodyPr>
            <a:normAutofit/>
          </a:bodyPr>
          <a:lstStyle/>
          <a:p>
            <a:r>
              <a:rPr lang="en-IN" sz="2400" dirty="0"/>
              <a:t>Different standards</a:t>
            </a:r>
          </a:p>
          <a:p>
            <a:r>
              <a:rPr lang="en-IN" sz="2400" dirty="0"/>
              <a:t>Lot of DATA – not known how to handle</a:t>
            </a:r>
          </a:p>
          <a:p>
            <a:r>
              <a:rPr lang="en-IN" sz="2400" dirty="0"/>
              <a:t>Not everyone wants to share DATA</a:t>
            </a:r>
          </a:p>
          <a:p>
            <a:r>
              <a:rPr lang="en-IN" sz="2400" dirty="0"/>
              <a:t>DATA selling</a:t>
            </a:r>
          </a:p>
          <a:p>
            <a:r>
              <a:rPr lang="en-IN" sz="2400" dirty="0"/>
              <a:t>Security concern</a:t>
            </a:r>
          </a:p>
        </p:txBody>
      </p:sp>
    </p:spTree>
    <p:extLst>
      <p:ext uri="{BB962C8B-B14F-4D97-AF65-F5344CB8AC3E}">
        <p14:creationId xmlns:p14="http://schemas.microsoft.com/office/powerpoint/2010/main" val="3827351958"/>
      </p:ext>
    </p:extLst>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9D0103-FE28-4F9D-8BB1-9C789C27B089}"/>
              </a:ext>
            </a:extLst>
          </p:cNvPr>
          <p:cNvSpPr>
            <a:spLocks noGrp="1"/>
          </p:cNvSpPr>
          <p:nvPr>
            <p:ph type="title"/>
          </p:nvPr>
        </p:nvSpPr>
        <p:spPr/>
        <p:txBody>
          <a:bodyPr>
            <a:normAutofit/>
          </a:bodyPr>
          <a:lstStyle/>
          <a:p>
            <a:pPr algn="ctr"/>
            <a:r>
              <a:rPr lang="en-IN" sz="4400" cap="none" dirty="0"/>
              <a:t>References</a:t>
            </a:r>
          </a:p>
        </p:txBody>
      </p:sp>
      <p:sp>
        <p:nvSpPr>
          <p:cNvPr id="3" name="Content Placeholder 2">
            <a:extLst>
              <a:ext uri="{FF2B5EF4-FFF2-40B4-BE49-F238E27FC236}">
                <a16:creationId xmlns:a16="http://schemas.microsoft.com/office/drawing/2014/main" id="{B5E4E2BD-A4F3-4DF0-980E-F4526B4B637C}"/>
              </a:ext>
            </a:extLst>
          </p:cNvPr>
          <p:cNvSpPr>
            <a:spLocks noGrp="1"/>
          </p:cNvSpPr>
          <p:nvPr>
            <p:ph idx="1"/>
          </p:nvPr>
        </p:nvSpPr>
        <p:spPr/>
        <p:txBody>
          <a:bodyPr/>
          <a:lstStyle/>
          <a:p>
            <a:r>
              <a:rPr lang="en-IN" dirty="0">
                <a:hlinkClick r:id="rId2"/>
              </a:rPr>
              <a:t>https://www.youtube.com/watch?v=RmuEurPH9M4</a:t>
            </a:r>
            <a:endParaRPr lang="en-IN" dirty="0"/>
          </a:p>
          <a:p>
            <a:r>
              <a:rPr lang="en-IN" dirty="0">
                <a:hlinkClick r:id="rId3"/>
              </a:rPr>
              <a:t>https://www.youtube.com/watch?v=MR_-tRnfFgs&amp;t=52s</a:t>
            </a:r>
            <a:endParaRPr lang="en-IN" dirty="0"/>
          </a:p>
          <a:p>
            <a:r>
              <a:rPr lang="en-IN" dirty="0">
                <a:hlinkClick r:id="rId4"/>
              </a:rPr>
              <a:t>https://www.coursera.org/learn/iot-cyber-security</a:t>
            </a:r>
            <a:endParaRPr lang="en-IN" dirty="0"/>
          </a:p>
          <a:p>
            <a:r>
              <a:rPr lang="en-IN" dirty="0">
                <a:hlinkClick r:id="rId5"/>
              </a:rPr>
              <a:t>https://www.engineersgarage.com/Articles/Internet-of-Things-Architecture</a:t>
            </a:r>
            <a:endParaRPr lang="en-IN" dirty="0"/>
          </a:p>
          <a:p>
            <a:r>
              <a:rPr lang="en-IN" dirty="0">
                <a:hlinkClick r:id="rId6"/>
              </a:rPr>
              <a:t>https://youtu.be/GIfWNtMfYvk</a:t>
            </a:r>
            <a:endParaRPr lang="en-IN" dirty="0"/>
          </a:p>
          <a:p>
            <a:r>
              <a:rPr lang="en-IN" dirty="0">
                <a:hlinkClick r:id="rId7"/>
              </a:rPr>
              <a:t>https://iot-analytics.com/10-internet-of-things-applications/</a:t>
            </a:r>
            <a:endParaRPr lang="en-IN" dirty="0"/>
          </a:p>
          <a:p>
            <a:endParaRPr lang="en-IN" dirty="0"/>
          </a:p>
          <a:p>
            <a:endParaRPr lang="en-IN" dirty="0"/>
          </a:p>
          <a:p>
            <a:endParaRPr lang="en-IN" dirty="0"/>
          </a:p>
          <a:p>
            <a:endParaRPr lang="en-IN" dirty="0"/>
          </a:p>
          <a:p>
            <a:endParaRPr lang="en-IN" dirty="0"/>
          </a:p>
        </p:txBody>
      </p:sp>
    </p:spTree>
    <p:extLst>
      <p:ext uri="{BB962C8B-B14F-4D97-AF65-F5344CB8AC3E}">
        <p14:creationId xmlns:p14="http://schemas.microsoft.com/office/powerpoint/2010/main" val="3869921130"/>
      </p:ext>
    </p:extLst>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C1DAB69-A9BB-4050-989B-CB1243A29708}"/>
              </a:ext>
            </a:extLst>
          </p:cNvPr>
          <p:cNvPicPr>
            <a:picLocks noChangeAspect="1"/>
          </p:cNvPicPr>
          <p:nvPr/>
        </p:nvPicPr>
        <p:blipFill rotWithShape="1">
          <a:blip r:embed="rId2"/>
          <a:srcRect l="9091" t="317" b="9174"/>
          <a:stretch/>
        </p:blipFill>
        <p:spPr>
          <a:xfrm>
            <a:off x="305" y="10"/>
            <a:ext cx="12191695" cy="6857990"/>
          </a:xfrm>
          <a:prstGeom prst="rect">
            <a:avLst/>
          </a:prstGeom>
        </p:spPr>
      </p:pic>
      <p:sp>
        <p:nvSpPr>
          <p:cNvPr id="22" name="Rectangle 11">
            <a:extLst>
              <a:ext uri="{FF2B5EF4-FFF2-40B4-BE49-F238E27FC236}">
                <a16:creationId xmlns:a16="http://schemas.microsoft.com/office/drawing/2014/main" id="{6A0FFA78-985C-4F50-B21A-77045C7DF657}"/>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96786" y="3064931"/>
            <a:ext cx="8295215" cy="2488568"/>
          </a:xfrm>
          <a:prstGeom prst="rect">
            <a:avLst/>
          </a:prstGeom>
          <a:solidFill>
            <a:srgbClr val="000001">
              <a:alpha val="75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3" name="Straight Connector 13">
            <a:extLst>
              <a:ext uri="{FF2B5EF4-FFF2-40B4-BE49-F238E27FC236}">
                <a16:creationId xmlns:a16="http://schemas.microsoft.com/office/drawing/2014/main" id="{65409EC7-69B1-45CC-8FB7-1964C1AB6720}"/>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065509" y="4666480"/>
            <a:ext cx="6832499" cy="0"/>
          </a:xfrm>
          <a:prstGeom prst="line">
            <a:avLst/>
          </a:prstGeom>
          <a:ln>
            <a:solidFill>
              <a:srgbClr val="FDD95C"/>
            </a:solidFill>
          </a:ln>
        </p:spPr>
        <p:style>
          <a:lnRef idx="3">
            <a:schemeClr val="accent1"/>
          </a:lnRef>
          <a:fillRef idx="0">
            <a:schemeClr val="accent1"/>
          </a:fillRef>
          <a:effectRef idx="2">
            <a:schemeClr val="accent1"/>
          </a:effectRef>
          <a:fontRef idx="minor">
            <a:schemeClr val="tx1"/>
          </a:fontRef>
        </p:style>
      </p:cxnSp>
      <p:sp>
        <p:nvSpPr>
          <p:cNvPr id="4" name="Title 3">
            <a:extLst>
              <a:ext uri="{FF2B5EF4-FFF2-40B4-BE49-F238E27FC236}">
                <a16:creationId xmlns:a16="http://schemas.microsoft.com/office/drawing/2014/main" id="{D929E22C-0FED-432D-BFBA-D3C53C636ACD}"/>
              </a:ext>
            </a:extLst>
          </p:cNvPr>
          <p:cNvSpPr>
            <a:spLocks noGrp="1"/>
          </p:cNvSpPr>
          <p:nvPr>
            <p:ph type="ctrTitle"/>
          </p:nvPr>
        </p:nvSpPr>
        <p:spPr>
          <a:xfrm>
            <a:off x="4065511" y="3236470"/>
            <a:ext cx="6832500" cy="1252601"/>
          </a:xfrm>
        </p:spPr>
        <p:txBody>
          <a:bodyPr>
            <a:normAutofit/>
          </a:bodyPr>
          <a:lstStyle/>
          <a:p>
            <a:r>
              <a:rPr lang="en-IN" sz="4400" cap="none">
                <a:solidFill>
                  <a:srgbClr val="FFFFFE"/>
                </a:solidFill>
              </a:rPr>
              <a:t>Questions please ?</a:t>
            </a:r>
          </a:p>
        </p:txBody>
      </p:sp>
      <p:sp>
        <p:nvSpPr>
          <p:cNvPr id="5" name="Subtitle 4">
            <a:extLst>
              <a:ext uri="{FF2B5EF4-FFF2-40B4-BE49-F238E27FC236}">
                <a16:creationId xmlns:a16="http://schemas.microsoft.com/office/drawing/2014/main" id="{731951E7-FA96-4751-BD39-CA2AC9CBB9E3}"/>
              </a:ext>
            </a:extLst>
          </p:cNvPr>
          <p:cNvSpPr>
            <a:spLocks noGrp="1"/>
          </p:cNvSpPr>
          <p:nvPr>
            <p:ph type="subTitle" idx="1"/>
          </p:nvPr>
        </p:nvSpPr>
        <p:spPr>
          <a:xfrm>
            <a:off x="4065511" y="4669144"/>
            <a:ext cx="6832499" cy="716529"/>
          </a:xfrm>
        </p:spPr>
        <p:txBody>
          <a:bodyPr>
            <a:normAutofit/>
          </a:bodyPr>
          <a:lstStyle/>
          <a:p>
            <a:endParaRPr lang="en-IN" sz="1600" dirty="0">
              <a:solidFill>
                <a:srgbClr val="FFFFFE"/>
              </a:solidFill>
            </a:endParaRPr>
          </a:p>
        </p:txBody>
      </p:sp>
      <p:sp>
        <p:nvSpPr>
          <p:cNvPr id="8" name="TextBox 7">
            <a:extLst>
              <a:ext uri="{FF2B5EF4-FFF2-40B4-BE49-F238E27FC236}">
                <a16:creationId xmlns:a16="http://schemas.microsoft.com/office/drawing/2014/main" id="{115BE50B-3E28-4A70-8935-EFBA64B1388A}"/>
              </a:ext>
            </a:extLst>
          </p:cNvPr>
          <p:cNvSpPr txBox="1"/>
          <p:nvPr/>
        </p:nvSpPr>
        <p:spPr>
          <a:xfrm>
            <a:off x="7447723" y="5806365"/>
            <a:ext cx="4585252" cy="923330"/>
          </a:xfrm>
          <a:prstGeom prst="rect">
            <a:avLst/>
          </a:prstGeom>
          <a:noFill/>
          <a:ln>
            <a:solidFill>
              <a:schemeClr val="tx1"/>
            </a:solidFill>
          </a:ln>
        </p:spPr>
        <p:txBody>
          <a:bodyPr wrap="square" rtlCol="0">
            <a:spAutoFit/>
          </a:bodyPr>
          <a:lstStyle/>
          <a:p>
            <a:r>
              <a:rPr lang="en-IN" dirty="0"/>
              <a:t>Source :</a:t>
            </a:r>
          </a:p>
          <a:p>
            <a:r>
              <a:rPr lang="en-IN" dirty="0"/>
              <a:t>http://www.brainfacts.org/thinking-sensing-and-behaving/thinking-and-awareness?page=3</a:t>
            </a:r>
          </a:p>
        </p:txBody>
      </p:sp>
    </p:spTree>
    <p:extLst>
      <p:ext uri="{BB962C8B-B14F-4D97-AF65-F5344CB8AC3E}">
        <p14:creationId xmlns:p14="http://schemas.microsoft.com/office/powerpoint/2010/main" val="3379465631"/>
      </p:ext>
    </p:extLst>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B612EF-9F02-48E0-8DDF-DD3A6DD7354F}"/>
              </a:ext>
            </a:extLst>
          </p:cNvPr>
          <p:cNvSpPr>
            <a:spLocks noGrp="1"/>
          </p:cNvSpPr>
          <p:nvPr>
            <p:ph type="title"/>
          </p:nvPr>
        </p:nvSpPr>
        <p:spPr/>
        <p:txBody>
          <a:bodyPr>
            <a:normAutofit/>
          </a:bodyPr>
          <a:lstStyle/>
          <a:p>
            <a:pPr algn="ctr"/>
            <a:r>
              <a:rPr lang="en-IN" sz="4800" cap="none" dirty="0"/>
              <a:t>IoT Stories – Smart Building</a:t>
            </a:r>
          </a:p>
        </p:txBody>
      </p:sp>
      <p:pic>
        <p:nvPicPr>
          <p:cNvPr id="4" name="IoT Stories - Smart Building">
            <a:hlinkClick r:id="" action="ppaction://media"/>
            <a:extLst>
              <a:ext uri="{FF2B5EF4-FFF2-40B4-BE49-F238E27FC236}">
                <a16:creationId xmlns:a16="http://schemas.microsoft.com/office/drawing/2014/main" id="{0E044524-10D1-43B8-962E-51BF57641D51}"/>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141311" y="1935445"/>
            <a:ext cx="7320741" cy="4118036"/>
          </a:xfrm>
        </p:spPr>
      </p:pic>
      <p:sp>
        <p:nvSpPr>
          <p:cNvPr id="5" name="TextBox 4">
            <a:extLst>
              <a:ext uri="{FF2B5EF4-FFF2-40B4-BE49-F238E27FC236}">
                <a16:creationId xmlns:a16="http://schemas.microsoft.com/office/drawing/2014/main" id="{9CB521D6-9DF0-44C1-A1AD-4C914D4AE53A}"/>
              </a:ext>
            </a:extLst>
          </p:cNvPr>
          <p:cNvSpPr txBox="1"/>
          <p:nvPr/>
        </p:nvSpPr>
        <p:spPr>
          <a:xfrm>
            <a:off x="9713843" y="4638260"/>
            <a:ext cx="2213113" cy="1200329"/>
          </a:xfrm>
          <a:prstGeom prst="rect">
            <a:avLst/>
          </a:prstGeom>
          <a:noFill/>
          <a:ln>
            <a:solidFill>
              <a:schemeClr val="tx1"/>
            </a:solidFill>
          </a:ln>
        </p:spPr>
        <p:txBody>
          <a:bodyPr wrap="square" rtlCol="0">
            <a:spAutoFit/>
          </a:bodyPr>
          <a:lstStyle/>
          <a:p>
            <a:r>
              <a:rPr lang="en-IN" dirty="0"/>
              <a:t>Source : CISCO</a:t>
            </a:r>
          </a:p>
          <a:p>
            <a:r>
              <a:rPr lang="en-IN" dirty="0"/>
              <a:t>https://www.youtube.com/watch?v=RmuEurPH9M4</a:t>
            </a:r>
          </a:p>
        </p:txBody>
      </p:sp>
    </p:spTree>
    <p:extLst>
      <p:ext uri="{BB962C8B-B14F-4D97-AF65-F5344CB8AC3E}">
        <p14:creationId xmlns:p14="http://schemas.microsoft.com/office/powerpoint/2010/main" val="3585901607"/>
      </p:ext>
    </p:extLst>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344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8AF85A-45DF-492C-B450-66F0F76501EA}"/>
              </a:ext>
            </a:extLst>
          </p:cNvPr>
          <p:cNvSpPr>
            <a:spLocks noGrp="1"/>
          </p:cNvSpPr>
          <p:nvPr>
            <p:ph type="title"/>
          </p:nvPr>
        </p:nvSpPr>
        <p:spPr/>
        <p:txBody>
          <a:bodyPr>
            <a:normAutofit/>
          </a:bodyPr>
          <a:lstStyle/>
          <a:p>
            <a:r>
              <a:rPr lang="en-IN" cap="none" dirty="0"/>
              <a:t>What would happen if your electronic devices start communicating with each other and with you as well ?</a:t>
            </a:r>
          </a:p>
        </p:txBody>
      </p:sp>
      <p:pic>
        <p:nvPicPr>
          <p:cNvPr id="4" name="Content Placeholder 3">
            <a:extLst>
              <a:ext uri="{FF2B5EF4-FFF2-40B4-BE49-F238E27FC236}">
                <a16:creationId xmlns:a16="http://schemas.microsoft.com/office/drawing/2014/main" id="{E1A15A76-A913-4FFD-A3D5-4F1D33549757}"/>
              </a:ext>
            </a:extLst>
          </p:cNvPr>
          <p:cNvPicPr>
            <a:picLocks noGrp="1" noChangeAspect="1"/>
          </p:cNvPicPr>
          <p:nvPr>
            <p:ph idx="1"/>
          </p:nvPr>
        </p:nvPicPr>
        <p:blipFill>
          <a:blip r:embed="rId2"/>
          <a:stretch>
            <a:fillRect/>
          </a:stretch>
        </p:blipFill>
        <p:spPr>
          <a:xfrm>
            <a:off x="2109868" y="2016125"/>
            <a:ext cx="7233596" cy="4037356"/>
          </a:xfrm>
          <a:prstGeom prst="rect">
            <a:avLst/>
          </a:prstGeom>
        </p:spPr>
      </p:pic>
      <p:sp>
        <p:nvSpPr>
          <p:cNvPr id="5" name="TextBox 4">
            <a:extLst>
              <a:ext uri="{FF2B5EF4-FFF2-40B4-BE49-F238E27FC236}">
                <a16:creationId xmlns:a16="http://schemas.microsoft.com/office/drawing/2014/main" id="{CEF29283-D6AE-473C-99A8-AB4617BA67A6}"/>
              </a:ext>
            </a:extLst>
          </p:cNvPr>
          <p:cNvSpPr txBox="1"/>
          <p:nvPr/>
        </p:nvSpPr>
        <p:spPr>
          <a:xfrm>
            <a:off x="9806609" y="4285903"/>
            <a:ext cx="1524000" cy="1754326"/>
          </a:xfrm>
          <a:prstGeom prst="rect">
            <a:avLst/>
          </a:prstGeom>
          <a:noFill/>
          <a:ln>
            <a:solidFill>
              <a:schemeClr val="tx1"/>
            </a:solidFill>
          </a:ln>
        </p:spPr>
        <p:txBody>
          <a:bodyPr wrap="square" rtlCol="0">
            <a:spAutoFit/>
          </a:bodyPr>
          <a:lstStyle/>
          <a:p>
            <a:r>
              <a:rPr lang="en-IN" dirty="0"/>
              <a:t>Source : </a:t>
            </a:r>
          </a:p>
          <a:p>
            <a:r>
              <a:rPr lang="en-IN" dirty="0"/>
              <a:t>https://www.youtube.com/watch?v=MR_-tRnfFgs&amp;t=52s</a:t>
            </a:r>
          </a:p>
        </p:txBody>
      </p:sp>
    </p:spTree>
    <p:extLst>
      <p:ext uri="{BB962C8B-B14F-4D97-AF65-F5344CB8AC3E}">
        <p14:creationId xmlns:p14="http://schemas.microsoft.com/office/powerpoint/2010/main" val="2102250907"/>
      </p:ext>
    </p:extLst>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3E3CA-01A9-4047-A7EB-2AC753723DCF}"/>
              </a:ext>
            </a:extLst>
          </p:cNvPr>
          <p:cNvSpPr>
            <a:spLocks noGrp="1"/>
          </p:cNvSpPr>
          <p:nvPr>
            <p:ph type="title"/>
          </p:nvPr>
        </p:nvSpPr>
        <p:spPr/>
        <p:txBody>
          <a:bodyPr>
            <a:normAutofit/>
          </a:bodyPr>
          <a:lstStyle/>
          <a:p>
            <a:pPr algn="ctr"/>
            <a:r>
              <a:rPr lang="en-IN" sz="4800" cap="none" dirty="0"/>
              <a:t>Contents</a:t>
            </a:r>
          </a:p>
        </p:txBody>
      </p:sp>
      <p:sp>
        <p:nvSpPr>
          <p:cNvPr id="3" name="Content Placeholder 2">
            <a:extLst>
              <a:ext uri="{FF2B5EF4-FFF2-40B4-BE49-F238E27FC236}">
                <a16:creationId xmlns:a16="http://schemas.microsoft.com/office/drawing/2014/main" id="{BFCCE2A4-B4C4-427D-B6B6-19DF58B07316}"/>
              </a:ext>
            </a:extLst>
          </p:cNvPr>
          <p:cNvSpPr>
            <a:spLocks noGrp="1"/>
          </p:cNvSpPr>
          <p:nvPr>
            <p:ph idx="1"/>
          </p:nvPr>
        </p:nvSpPr>
        <p:spPr/>
        <p:txBody>
          <a:bodyPr/>
          <a:lstStyle/>
          <a:p>
            <a:r>
              <a:rPr lang="en-IN" sz="2400" dirty="0"/>
              <a:t>What is IoT ? </a:t>
            </a:r>
          </a:p>
          <a:p>
            <a:r>
              <a:rPr lang="en-IN" sz="2400" dirty="0"/>
              <a:t>Building blocks of IoT</a:t>
            </a:r>
          </a:p>
          <a:p>
            <a:r>
              <a:rPr lang="en-IN" sz="2400" dirty="0"/>
              <a:t>Why IoT ? </a:t>
            </a:r>
          </a:p>
          <a:p>
            <a:r>
              <a:rPr lang="en-IN" sz="2400" dirty="0"/>
              <a:t>Applications of IoT</a:t>
            </a:r>
          </a:p>
          <a:p>
            <a:r>
              <a:rPr lang="en-IN" sz="2400" dirty="0"/>
              <a:t>Future of IoT</a:t>
            </a:r>
          </a:p>
          <a:p>
            <a:r>
              <a:rPr lang="en-IN" sz="2400" dirty="0"/>
              <a:t>Barriers to IoT Applications</a:t>
            </a:r>
          </a:p>
          <a:p>
            <a:endParaRPr lang="en-IN" dirty="0"/>
          </a:p>
          <a:p>
            <a:endParaRPr lang="en-IN" dirty="0"/>
          </a:p>
          <a:p>
            <a:pPr>
              <a:buFont typeface="Courier New" panose="02070309020205020404" pitchFamily="49" charset="0"/>
              <a:buChar char="o"/>
            </a:pPr>
            <a:endParaRPr lang="en-IN" dirty="0"/>
          </a:p>
          <a:p>
            <a:endParaRPr lang="en-IN" dirty="0"/>
          </a:p>
        </p:txBody>
      </p:sp>
    </p:spTree>
    <p:extLst>
      <p:ext uri="{BB962C8B-B14F-4D97-AF65-F5344CB8AC3E}">
        <p14:creationId xmlns:p14="http://schemas.microsoft.com/office/powerpoint/2010/main" val="2429306469"/>
      </p:ext>
    </p:extLst>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5C3D674-3D59-4E93-80CA-0C0A9095E816}"/>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EF2A81E1-BCBE-426B-8C09-33274E69409D}"/>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pic>
        <p:nvPicPr>
          <p:cNvPr id="14" name="Picture 13">
            <a:extLst>
              <a:ext uri="{FF2B5EF4-FFF2-40B4-BE49-F238E27FC236}">
                <a16:creationId xmlns:a16="http://schemas.microsoft.com/office/drawing/2014/main" id="{39D1DDD4-5BB3-45BA-B9B3-06B62299AD79}"/>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6" name="Straight Connector 15">
            <a:extLst>
              <a:ext uri="{FF2B5EF4-FFF2-40B4-BE49-F238E27FC236}">
                <a16:creationId xmlns:a16="http://schemas.microsoft.com/office/drawing/2014/main" id="{A24DAE64-2302-42EA-8239-F2F0775CA5AD}"/>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C884B8F8-FDC9-498B-9960-5D7260AFCB03}"/>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4177373"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5" name="Picture 4">
            <a:extLst>
              <a:ext uri="{FF2B5EF4-FFF2-40B4-BE49-F238E27FC236}">
                <a16:creationId xmlns:a16="http://schemas.microsoft.com/office/drawing/2014/main" id="{F95CAC94-5EA2-4A62-839D-8559C7E99532}"/>
              </a:ext>
            </a:extLst>
          </p:cNvPr>
          <p:cNvPicPr>
            <a:picLocks noChangeAspect="1"/>
          </p:cNvPicPr>
          <p:nvPr/>
        </p:nvPicPr>
        <p:blipFill>
          <a:blip r:embed="rId3"/>
          <a:stretch>
            <a:fillRect/>
          </a:stretch>
        </p:blipFill>
        <p:spPr>
          <a:xfrm>
            <a:off x="6242170" y="832059"/>
            <a:ext cx="4960442" cy="437906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2" name="Title 1">
            <a:extLst>
              <a:ext uri="{FF2B5EF4-FFF2-40B4-BE49-F238E27FC236}">
                <a16:creationId xmlns:a16="http://schemas.microsoft.com/office/drawing/2014/main" id="{B4AA2BFC-B64F-4F23-8BB2-C9401E0BBE5F}"/>
              </a:ext>
            </a:extLst>
          </p:cNvPr>
          <p:cNvSpPr>
            <a:spLocks noGrp="1"/>
          </p:cNvSpPr>
          <p:nvPr>
            <p:ph type="title"/>
          </p:nvPr>
        </p:nvSpPr>
        <p:spPr>
          <a:xfrm>
            <a:off x="781878" y="804521"/>
            <a:ext cx="4846213" cy="881604"/>
          </a:xfrm>
        </p:spPr>
        <p:txBody>
          <a:bodyPr>
            <a:normAutofit/>
          </a:bodyPr>
          <a:lstStyle/>
          <a:p>
            <a:r>
              <a:rPr lang="en-IN" sz="4800" cap="none" dirty="0"/>
              <a:t>What is IoT ? </a:t>
            </a:r>
          </a:p>
        </p:txBody>
      </p:sp>
      <p:sp>
        <p:nvSpPr>
          <p:cNvPr id="3" name="Content Placeholder 2">
            <a:extLst>
              <a:ext uri="{FF2B5EF4-FFF2-40B4-BE49-F238E27FC236}">
                <a16:creationId xmlns:a16="http://schemas.microsoft.com/office/drawing/2014/main" id="{2BBF599F-7464-4F35-91F7-E59C7B4C0F9B}"/>
              </a:ext>
            </a:extLst>
          </p:cNvPr>
          <p:cNvSpPr>
            <a:spLocks noGrp="1"/>
          </p:cNvSpPr>
          <p:nvPr>
            <p:ph idx="1"/>
          </p:nvPr>
        </p:nvSpPr>
        <p:spPr>
          <a:xfrm>
            <a:off x="663351" y="2008047"/>
            <a:ext cx="4562438" cy="3458298"/>
          </a:xfrm>
        </p:spPr>
        <p:txBody>
          <a:bodyPr>
            <a:normAutofit/>
          </a:bodyPr>
          <a:lstStyle/>
          <a:p>
            <a:pPr marL="0" indent="0" algn="just">
              <a:buNone/>
            </a:pPr>
            <a:r>
              <a:rPr lang="en-IN" sz="2400" dirty="0"/>
              <a:t>System of systems in which all electronic devices are connected to each other in a local area forming a system and these systems are further connected to form bigger network system</a:t>
            </a:r>
          </a:p>
        </p:txBody>
      </p:sp>
      <p:sp>
        <p:nvSpPr>
          <p:cNvPr id="6" name="TextBox 5">
            <a:extLst>
              <a:ext uri="{FF2B5EF4-FFF2-40B4-BE49-F238E27FC236}">
                <a16:creationId xmlns:a16="http://schemas.microsoft.com/office/drawing/2014/main" id="{68AD7DC1-201A-4787-B915-4DA91F6EBFA3}"/>
              </a:ext>
            </a:extLst>
          </p:cNvPr>
          <p:cNvSpPr txBox="1"/>
          <p:nvPr/>
        </p:nvSpPr>
        <p:spPr>
          <a:xfrm>
            <a:off x="6266698" y="5361934"/>
            <a:ext cx="4910819" cy="646331"/>
          </a:xfrm>
          <a:prstGeom prst="rect">
            <a:avLst/>
          </a:prstGeom>
          <a:noFill/>
          <a:ln>
            <a:solidFill>
              <a:schemeClr val="tx1"/>
            </a:solidFill>
          </a:ln>
        </p:spPr>
        <p:txBody>
          <a:bodyPr wrap="square" rtlCol="0">
            <a:spAutoFit/>
          </a:bodyPr>
          <a:lstStyle/>
          <a:p>
            <a:r>
              <a:rPr lang="en-IN" dirty="0"/>
              <a:t>Source : https://www.coursera.org/learn/iot-cyber-security</a:t>
            </a:r>
          </a:p>
        </p:txBody>
      </p:sp>
    </p:spTree>
    <p:extLst>
      <p:ext uri="{BB962C8B-B14F-4D97-AF65-F5344CB8AC3E}">
        <p14:creationId xmlns:p14="http://schemas.microsoft.com/office/powerpoint/2010/main" val="1882423468"/>
      </p:ext>
    </p:extLst>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5C3D674-3D59-4E93-80CA-0C0A9095E816}"/>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EF2A81E1-BCBE-426B-8C09-33274E69409D}"/>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pic>
        <p:nvPicPr>
          <p:cNvPr id="14" name="Picture 13">
            <a:extLst>
              <a:ext uri="{FF2B5EF4-FFF2-40B4-BE49-F238E27FC236}">
                <a16:creationId xmlns:a16="http://schemas.microsoft.com/office/drawing/2014/main" id="{39D1DDD4-5BB3-45BA-B9B3-06B62299AD79}"/>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6" name="Straight Connector 15">
            <a:extLst>
              <a:ext uri="{FF2B5EF4-FFF2-40B4-BE49-F238E27FC236}">
                <a16:creationId xmlns:a16="http://schemas.microsoft.com/office/drawing/2014/main" id="{A24DAE64-2302-42EA-8239-F2F0775CA5AD}"/>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C884B8F8-FDC9-498B-9960-5D7260AFCB03}"/>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4177373"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5" name="Picture 4">
            <a:extLst>
              <a:ext uri="{FF2B5EF4-FFF2-40B4-BE49-F238E27FC236}">
                <a16:creationId xmlns:a16="http://schemas.microsoft.com/office/drawing/2014/main" id="{5D7E1282-921B-40B6-9C69-DD41337ED424}"/>
              </a:ext>
            </a:extLst>
          </p:cNvPr>
          <p:cNvPicPr>
            <a:picLocks noChangeAspect="1"/>
          </p:cNvPicPr>
          <p:nvPr/>
        </p:nvPicPr>
        <p:blipFill>
          <a:blip r:embed="rId3"/>
          <a:stretch>
            <a:fillRect/>
          </a:stretch>
        </p:blipFill>
        <p:spPr>
          <a:xfrm>
            <a:off x="5628091" y="323658"/>
            <a:ext cx="6460184" cy="447367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2" name="Title 1">
            <a:extLst>
              <a:ext uri="{FF2B5EF4-FFF2-40B4-BE49-F238E27FC236}">
                <a16:creationId xmlns:a16="http://schemas.microsoft.com/office/drawing/2014/main" id="{6006553D-EB7B-4B60-AA6F-5EF0C27F67DD}"/>
              </a:ext>
            </a:extLst>
          </p:cNvPr>
          <p:cNvSpPr>
            <a:spLocks noGrp="1"/>
          </p:cNvSpPr>
          <p:nvPr>
            <p:ph type="title"/>
          </p:nvPr>
        </p:nvSpPr>
        <p:spPr>
          <a:xfrm>
            <a:off x="103726" y="729587"/>
            <a:ext cx="5420944" cy="1117502"/>
          </a:xfrm>
        </p:spPr>
        <p:txBody>
          <a:bodyPr>
            <a:noAutofit/>
          </a:bodyPr>
          <a:lstStyle/>
          <a:p>
            <a:r>
              <a:rPr lang="en-IN" sz="4400" cap="none" dirty="0"/>
              <a:t>Building blocks of IoT</a:t>
            </a:r>
          </a:p>
        </p:txBody>
      </p:sp>
      <p:sp>
        <p:nvSpPr>
          <p:cNvPr id="3" name="Content Placeholder 2">
            <a:extLst>
              <a:ext uri="{FF2B5EF4-FFF2-40B4-BE49-F238E27FC236}">
                <a16:creationId xmlns:a16="http://schemas.microsoft.com/office/drawing/2014/main" id="{DF3AA9E4-581C-4B01-B8E8-9EB7793BEAFD}"/>
              </a:ext>
            </a:extLst>
          </p:cNvPr>
          <p:cNvSpPr>
            <a:spLocks noGrp="1"/>
          </p:cNvSpPr>
          <p:nvPr>
            <p:ph idx="1"/>
          </p:nvPr>
        </p:nvSpPr>
        <p:spPr>
          <a:xfrm>
            <a:off x="312654" y="2008046"/>
            <a:ext cx="4794157" cy="3703432"/>
          </a:xfrm>
        </p:spPr>
        <p:txBody>
          <a:bodyPr>
            <a:normAutofit/>
          </a:bodyPr>
          <a:lstStyle/>
          <a:p>
            <a:pPr marL="0" indent="0" algn="just">
              <a:buNone/>
            </a:pPr>
            <a:r>
              <a:rPr lang="en-IN" sz="2400" dirty="0"/>
              <a:t>The basic architecture of an IoT system can be understood from a four-layer model as follow - </a:t>
            </a:r>
          </a:p>
          <a:p>
            <a:pPr marL="0" indent="0">
              <a:buNone/>
            </a:pPr>
            <a:r>
              <a:rPr lang="en-IN" sz="2400" dirty="0"/>
              <a:t>1) IoT devices and Gateways</a:t>
            </a:r>
          </a:p>
          <a:p>
            <a:pPr marL="0" indent="0">
              <a:buNone/>
            </a:pPr>
            <a:r>
              <a:rPr lang="en-IN" sz="2400" dirty="0"/>
              <a:t>2) Communication Network</a:t>
            </a:r>
          </a:p>
          <a:p>
            <a:pPr marL="0" indent="0">
              <a:buNone/>
            </a:pPr>
            <a:r>
              <a:rPr lang="en-IN" sz="2400" dirty="0"/>
              <a:t>3) Cloud or Server</a:t>
            </a:r>
          </a:p>
          <a:p>
            <a:pPr marL="0" indent="0">
              <a:buNone/>
            </a:pPr>
            <a:r>
              <a:rPr lang="en-IN" sz="2400" dirty="0"/>
              <a:t>4) IoT application </a:t>
            </a:r>
          </a:p>
          <a:p>
            <a:endParaRPr lang="en-IN" dirty="0"/>
          </a:p>
        </p:txBody>
      </p:sp>
      <p:sp>
        <p:nvSpPr>
          <p:cNvPr id="6" name="TextBox 5">
            <a:extLst>
              <a:ext uri="{FF2B5EF4-FFF2-40B4-BE49-F238E27FC236}">
                <a16:creationId xmlns:a16="http://schemas.microsoft.com/office/drawing/2014/main" id="{A995D0E2-B5D0-4BC3-AE54-7842D4431BBE}"/>
              </a:ext>
            </a:extLst>
          </p:cNvPr>
          <p:cNvSpPr txBox="1"/>
          <p:nvPr/>
        </p:nvSpPr>
        <p:spPr>
          <a:xfrm>
            <a:off x="6096000" y="5155096"/>
            <a:ext cx="5783346" cy="646331"/>
          </a:xfrm>
          <a:prstGeom prst="rect">
            <a:avLst/>
          </a:prstGeom>
          <a:noFill/>
          <a:ln>
            <a:solidFill>
              <a:schemeClr val="tx1"/>
            </a:solidFill>
          </a:ln>
        </p:spPr>
        <p:txBody>
          <a:bodyPr wrap="square" rtlCol="0">
            <a:spAutoFit/>
          </a:bodyPr>
          <a:lstStyle/>
          <a:p>
            <a:r>
              <a:rPr lang="en-IN" dirty="0"/>
              <a:t>Source : https://www.engineersgarage.com/Articles/Internet-of-Things-Architecture</a:t>
            </a:r>
          </a:p>
        </p:txBody>
      </p:sp>
    </p:spTree>
    <p:extLst>
      <p:ext uri="{BB962C8B-B14F-4D97-AF65-F5344CB8AC3E}">
        <p14:creationId xmlns:p14="http://schemas.microsoft.com/office/powerpoint/2010/main" val="634098964"/>
      </p:ext>
    </p:extLst>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EAF5CD-095E-4DAD-8CC2-3AC8FBE9B0BD}"/>
              </a:ext>
            </a:extLst>
          </p:cNvPr>
          <p:cNvSpPr>
            <a:spLocks noGrp="1"/>
          </p:cNvSpPr>
          <p:nvPr>
            <p:ph type="title"/>
          </p:nvPr>
        </p:nvSpPr>
        <p:spPr/>
        <p:txBody>
          <a:bodyPr>
            <a:normAutofit/>
          </a:bodyPr>
          <a:lstStyle/>
          <a:p>
            <a:r>
              <a:rPr lang="en-IN" sz="4400" dirty="0"/>
              <a:t>1) </a:t>
            </a:r>
            <a:r>
              <a:rPr lang="en-IN" sz="4400" cap="none" dirty="0"/>
              <a:t>IoT Devices</a:t>
            </a:r>
            <a:endParaRPr lang="en-IN" sz="4400" dirty="0"/>
          </a:p>
        </p:txBody>
      </p:sp>
      <p:sp>
        <p:nvSpPr>
          <p:cNvPr id="3" name="Content Placeholder 2">
            <a:extLst>
              <a:ext uri="{FF2B5EF4-FFF2-40B4-BE49-F238E27FC236}">
                <a16:creationId xmlns:a16="http://schemas.microsoft.com/office/drawing/2014/main" id="{C992A812-7CA3-4212-9B33-BE57F877E872}"/>
              </a:ext>
            </a:extLst>
          </p:cNvPr>
          <p:cNvSpPr>
            <a:spLocks noGrp="1"/>
          </p:cNvSpPr>
          <p:nvPr>
            <p:ph idx="1"/>
          </p:nvPr>
        </p:nvSpPr>
        <p:spPr>
          <a:xfrm>
            <a:off x="397565" y="2015732"/>
            <a:ext cx="11529392" cy="4037749"/>
          </a:xfrm>
        </p:spPr>
        <p:txBody>
          <a:bodyPr>
            <a:normAutofit/>
          </a:bodyPr>
          <a:lstStyle/>
          <a:p>
            <a:pPr marL="0" indent="0">
              <a:buNone/>
            </a:pPr>
            <a:r>
              <a:rPr lang="en-IN" sz="2100" dirty="0"/>
              <a:t>Any device or equipment counts as an IOT device if it satisfies the following requirements - </a:t>
            </a:r>
          </a:p>
          <a:p>
            <a:pPr algn="just"/>
            <a:r>
              <a:rPr lang="en-IN" sz="2100" dirty="0"/>
              <a:t>It is capable of communicating with other devices and connect  with an internet network. </a:t>
            </a:r>
          </a:p>
          <a:p>
            <a:pPr algn="just"/>
            <a:r>
              <a:rPr lang="en-IN" sz="2100" dirty="0"/>
              <a:t>It must be equipped with sensors and/or actuators. The  sensors may be collecting static or dynamic information from the  physical world. </a:t>
            </a:r>
          </a:p>
          <a:p>
            <a:pPr algn="just"/>
            <a:r>
              <a:rPr lang="en-IN" sz="2100" dirty="0"/>
              <a:t>The device must have a controller or processor to capture data, memory to store it (often temporarily) and firmware or operating system to process captured data or data received from the server or cloud. </a:t>
            </a:r>
          </a:p>
          <a:p>
            <a:pPr marL="0" indent="0">
              <a:buNone/>
            </a:pPr>
            <a:endParaRPr lang="en-IN" dirty="0"/>
          </a:p>
        </p:txBody>
      </p:sp>
    </p:spTree>
    <p:extLst>
      <p:ext uri="{BB962C8B-B14F-4D97-AF65-F5344CB8AC3E}">
        <p14:creationId xmlns:p14="http://schemas.microsoft.com/office/powerpoint/2010/main" val="3877283672"/>
      </p:ext>
    </p:extLst>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933D33-092F-4089-9421-5EA4A9E1A40A}"/>
              </a:ext>
            </a:extLst>
          </p:cNvPr>
          <p:cNvSpPr>
            <a:spLocks noGrp="1"/>
          </p:cNvSpPr>
          <p:nvPr>
            <p:ph type="title"/>
          </p:nvPr>
        </p:nvSpPr>
        <p:spPr>
          <a:xfrm>
            <a:off x="1294362" y="279904"/>
            <a:ext cx="9603275" cy="1049235"/>
          </a:xfrm>
        </p:spPr>
        <p:txBody>
          <a:bodyPr>
            <a:normAutofit/>
          </a:bodyPr>
          <a:lstStyle/>
          <a:p>
            <a:pPr algn="ctr"/>
            <a:r>
              <a:rPr lang="en-IN" sz="4400" cap="none" dirty="0"/>
              <a:t>Gateways</a:t>
            </a:r>
          </a:p>
        </p:txBody>
      </p:sp>
      <p:pic>
        <p:nvPicPr>
          <p:cNvPr id="4" name="Content Placeholder 3">
            <a:extLst>
              <a:ext uri="{FF2B5EF4-FFF2-40B4-BE49-F238E27FC236}">
                <a16:creationId xmlns:a16="http://schemas.microsoft.com/office/drawing/2014/main" id="{AFBC0692-8CC0-44FF-997E-A073299E0762}"/>
              </a:ext>
            </a:extLst>
          </p:cNvPr>
          <p:cNvPicPr>
            <a:picLocks noGrp="1" noChangeAspect="1"/>
          </p:cNvPicPr>
          <p:nvPr>
            <p:ph idx="1"/>
          </p:nvPr>
        </p:nvPicPr>
        <p:blipFill>
          <a:blip r:embed="rId2"/>
          <a:stretch>
            <a:fillRect/>
          </a:stretch>
        </p:blipFill>
        <p:spPr>
          <a:xfrm>
            <a:off x="5865700" y="1329138"/>
            <a:ext cx="6134100" cy="328612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 name="Picture 4">
            <a:extLst>
              <a:ext uri="{FF2B5EF4-FFF2-40B4-BE49-F238E27FC236}">
                <a16:creationId xmlns:a16="http://schemas.microsoft.com/office/drawing/2014/main" id="{27F0DD5A-3E07-4B0F-B8A4-8BD917FF3843}"/>
              </a:ext>
            </a:extLst>
          </p:cNvPr>
          <p:cNvPicPr>
            <a:picLocks noChangeAspect="1"/>
          </p:cNvPicPr>
          <p:nvPr/>
        </p:nvPicPr>
        <p:blipFill>
          <a:blip r:embed="rId3"/>
          <a:stretch>
            <a:fillRect/>
          </a:stretch>
        </p:blipFill>
        <p:spPr>
          <a:xfrm>
            <a:off x="192199" y="1329139"/>
            <a:ext cx="5343525" cy="328612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6" name="TextBox 5">
            <a:extLst>
              <a:ext uri="{FF2B5EF4-FFF2-40B4-BE49-F238E27FC236}">
                <a16:creationId xmlns:a16="http://schemas.microsoft.com/office/drawing/2014/main" id="{AB190BBD-3A0C-41D9-815D-2A5C32A11109}"/>
              </a:ext>
            </a:extLst>
          </p:cNvPr>
          <p:cNvSpPr txBox="1"/>
          <p:nvPr/>
        </p:nvSpPr>
        <p:spPr>
          <a:xfrm>
            <a:off x="7203474" y="5130148"/>
            <a:ext cx="4403188" cy="923330"/>
          </a:xfrm>
          <a:prstGeom prst="rect">
            <a:avLst/>
          </a:prstGeom>
          <a:noFill/>
          <a:ln>
            <a:solidFill>
              <a:schemeClr val="tx1"/>
            </a:solidFill>
          </a:ln>
        </p:spPr>
        <p:txBody>
          <a:bodyPr wrap="square" rtlCol="0">
            <a:spAutoFit/>
          </a:bodyPr>
          <a:lstStyle/>
          <a:p>
            <a:r>
              <a:rPr lang="en-IN" dirty="0"/>
              <a:t>Source : https://www.engineersgarage.com/Articles/Internet-of-Things-Architecture</a:t>
            </a:r>
          </a:p>
        </p:txBody>
      </p:sp>
    </p:spTree>
    <p:extLst>
      <p:ext uri="{BB962C8B-B14F-4D97-AF65-F5344CB8AC3E}">
        <p14:creationId xmlns:p14="http://schemas.microsoft.com/office/powerpoint/2010/main" val="3418305197"/>
      </p:ext>
    </p:extLst>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6ABD91-12AD-4066-8719-7B37ACE76DE0}"/>
              </a:ext>
            </a:extLst>
          </p:cNvPr>
          <p:cNvSpPr>
            <a:spLocks noGrp="1"/>
          </p:cNvSpPr>
          <p:nvPr>
            <p:ph type="title"/>
          </p:nvPr>
        </p:nvSpPr>
        <p:spPr/>
        <p:txBody>
          <a:bodyPr>
            <a:normAutofit fontScale="90000"/>
          </a:bodyPr>
          <a:lstStyle/>
          <a:p>
            <a:r>
              <a:rPr lang="en-IN" dirty="0"/>
              <a:t>2) </a:t>
            </a:r>
            <a:r>
              <a:rPr lang="en-IN" sz="4900" cap="none" dirty="0"/>
              <a:t>Communication Network</a:t>
            </a:r>
            <a:br>
              <a:rPr lang="en-IN" sz="4900" cap="none" dirty="0"/>
            </a:br>
            <a:endParaRPr lang="en-IN" sz="4900" dirty="0"/>
          </a:p>
        </p:txBody>
      </p:sp>
      <p:sp>
        <p:nvSpPr>
          <p:cNvPr id="3" name="Content Placeholder 2">
            <a:extLst>
              <a:ext uri="{FF2B5EF4-FFF2-40B4-BE49-F238E27FC236}">
                <a16:creationId xmlns:a16="http://schemas.microsoft.com/office/drawing/2014/main" id="{CA3BE7EB-6112-41A2-B6CB-9BFD0C2DE13D}"/>
              </a:ext>
            </a:extLst>
          </p:cNvPr>
          <p:cNvSpPr>
            <a:spLocks noGrp="1"/>
          </p:cNvSpPr>
          <p:nvPr>
            <p:ph idx="1"/>
          </p:nvPr>
        </p:nvSpPr>
        <p:spPr>
          <a:xfrm>
            <a:off x="384313" y="2411896"/>
            <a:ext cx="11171583" cy="3054449"/>
          </a:xfrm>
        </p:spPr>
        <p:txBody>
          <a:bodyPr>
            <a:normAutofit/>
          </a:bodyPr>
          <a:lstStyle/>
          <a:p>
            <a:pPr marL="0" indent="0" algn="just">
              <a:buNone/>
            </a:pPr>
            <a:r>
              <a:rPr lang="en-IN" sz="2800" dirty="0"/>
              <a:t>The communication network is generally the typical internet network having different layers (Physical, Link, Network, Transport and Application) and communication protocols operating at different layers.   </a:t>
            </a:r>
          </a:p>
        </p:txBody>
      </p:sp>
    </p:spTree>
    <p:extLst>
      <p:ext uri="{BB962C8B-B14F-4D97-AF65-F5344CB8AC3E}">
        <p14:creationId xmlns:p14="http://schemas.microsoft.com/office/powerpoint/2010/main" val="1942992298"/>
      </p:ext>
    </p:extLst>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TM10001114[[fn=Gallery]]</Template>
  <TotalTime>1327</TotalTime>
  <Words>751</Words>
  <Application>Microsoft Office PowerPoint</Application>
  <PresentationFormat>Widescreen</PresentationFormat>
  <Paragraphs>85</Paragraphs>
  <Slides>18</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Arial</vt:lpstr>
      <vt:lpstr>Courier New</vt:lpstr>
      <vt:lpstr>Gill Sans MT</vt:lpstr>
      <vt:lpstr>Gallery</vt:lpstr>
      <vt:lpstr>Internet of Things</vt:lpstr>
      <vt:lpstr>IoT Stories – Smart Building</vt:lpstr>
      <vt:lpstr>What would happen if your electronic devices start communicating with each other and with you as well ?</vt:lpstr>
      <vt:lpstr>Contents</vt:lpstr>
      <vt:lpstr>What is IoT ? </vt:lpstr>
      <vt:lpstr>Building blocks of IoT</vt:lpstr>
      <vt:lpstr>1) IoT Devices</vt:lpstr>
      <vt:lpstr>Gateways</vt:lpstr>
      <vt:lpstr>2) Communication Network </vt:lpstr>
      <vt:lpstr>3) Cloud or Server </vt:lpstr>
      <vt:lpstr>4) IoT Application </vt:lpstr>
      <vt:lpstr>PowerPoint Presentation</vt:lpstr>
      <vt:lpstr>Why IoT ? </vt:lpstr>
      <vt:lpstr>Applications of IoT</vt:lpstr>
      <vt:lpstr>Future of IoT</vt:lpstr>
      <vt:lpstr>Barriers to IoT Applications</vt:lpstr>
      <vt:lpstr>References</vt:lpstr>
      <vt:lpstr>Questions please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Internet of Things</dc:title>
  <dc:creator>Aanshi Bansal</dc:creator>
  <cp:lastModifiedBy>Aanshi Bansal</cp:lastModifiedBy>
  <cp:revision>26</cp:revision>
  <dcterms:created xsi:type="dcterms:W3CDTF">2018-04-09T16:07:17Z</dcterms:created>
  <dcterms:modified xsi:type="dcterms:W3CDTF">2018-04-10T15:41:34Z</dcterms:modified>
</cp:coreProperties>
</file>

<file path=docProps/thumbnail.jpeg>
</file>